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23" r:id="rId3"/>
    <p:sldId id="528" r:id="rId4"/>
    <p:sldId id="529" r:id="rId5"/>
    <p:sldId id="530" r:id="rId6"/>
    <p:sldId id="531" r:id="rId7"/>
    <p:sldId id="532" r:id="rId8"/>
    <p:sldId id="534" r:id="rId9"/>
    <p:sldId id="539" r:id="rId10"/>
    <p:sldId id="541" r:id="rId11"/>
    <p:sldId id="542" r:id="rId12"/>
    <p:sldId id="543" r:id="rId13"/>
    <p:sldId id="544" r:id="rId14"/>
    <p:sldId id="545" r:id="rId15"/>
    <p:sldId id="502" r:id="rId16"/>
    <p:sldId id="582" r:id="rId17"/>
    <p:sldId id="621" r:id="rId18"/>
    <p:sldId id="583" r:id="rId19"/>
    <p:sldId id="584" r:id="rId20"/>
    <p:sldId id="586" r:id="rId21"/>
    <p:sldId id="623" r:id="rId22"/>
    <p:sldId id="632" r:id="rId23"/>
    <p:sldId id="625" r:id="rId24"/>
    <p:sldId id="585" r:id="rId25"/>
    <p:sldId id="635" r:id="rId26"/>
    <p:sldId id="636" r:id="rId27"/>
    <p:sldId id="626" r:id="rId28"/>
    <p:sldId id="628" r:id="rId29"/>
    <p:sldId id="638" r:id="rId30"/>
    <p:sldId id="624" r:id="rId31"/>
    <p:sldId id="641" r:id="rId32"/>
    <p:sldId id="588" r:id="rId33"/>
    <p:sldId id="622" r:id="rId34"/>
    <p:sldId id="589" r:id="rId35"/>
    <p:sldId id="587" r:id="rId36"/>
    <p:sldId id="644" r:id="rId37"/>
    <p:sldId id="592" r:id="rId38"/>
    <p:sldId id="593" r:id="rId39"/>
    <p:sldId id="595" r:id="rId40"/>
    <p:sldId id="594" r:id="rId41"/>
    <p:sldId id="642" r:id="rId42"/>
    <p:sldId id="596" r:id="rId43"/>
    <p:sldId id="643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42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528"/>
            <p14:sldId id="529"/>
            <p14:sldId id="530"/>
            <p14:sldId id="531"/>
            <p14:sldId id="532"/>
            <p14:sldId id="534"/>
            <p14:sldId id="539"/>
            <p14:sldId id="541"/>
            <p14:sldId id="542"/>
            <p14:sldId id="543"/>
            <p14:sldId id="544"/>
            <p14:sldId id="545"/>
            <p14:sldId id="502"/>
            <p14:sldId id="582"/>
            <p14:sldId id="621"/>
            <p14:sldId id="583"/>
            <p14:sldId id="584"/>
            <p14:sldId id="586"/>
            <p14:sldId id="623"/>
            <p14:sldId id="632"/>
            <p14:sldId id="625"/>
            <p14:sldId id="585"/>
            <p14:sldId id="635"/>
            <p14:sldId id="636"/>
            <p14:sldId id="626"/>
            <p14:sldId id="628"/>
            <p14:sldId id="638"/>
            <p14:sldId id="624"/>
            <p14:sldId id="641"/>
            <p14:sldId id="588"/>
            <p14:sldId id="622"/>
            <p14:sldId id="589"/>
            <p14:sldId id="587"/>
            <p14:sldId id="644"/>
            <p14:sldId id="592"/>
            <p14:sldId id="593"/>
            <p14:sldId id="595"/>
            <p14:sldId id="594"/>
            <p14:sldId id="642"/>
            <p14:sldId id="596"/>
            <p14:sldId id="643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56" autoAdjust="0"/>
    <p:restoredTop sz="91258" autoAdjust="0"/>
  </p:normalViewPr>
  <p:slideViewPr>
    <p:cSldViewPr snapToGrid="0" snapToObjects="1">
      <p:cViewPr varScale="1">
        <p:scale>
          <a:sx n="95" d="100"/>
          <a:sy n="95" d="100"/>
        </p:scale>
        <p:origin x="6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81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2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18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4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544395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71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51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36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1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13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9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7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2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12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58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2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71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3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54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9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22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24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96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8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50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8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74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4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5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0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62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4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c320/fall2019/tree/master/project1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informatik.hu-berlin.de/mac/lehre/lehrmaterial/Informationsintegration/Rahm0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#9 – 9/24/2019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17174" cy="1371600"/>
          </a:xfrm>
        </p:spPr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9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6243" y="3939381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9240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26834" y="2617814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9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3187" cy="1371600"/>
          </a:xfrm>
        </p:spPr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38079" cy="1371600"/>
          </a:xfrm>
        </p:spPr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previous research indicated that a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  <a:blipFill rotWithShape="0">
                <a:blip r:embed="rId2"/>
                <a:stretch>
                  <a:fillRect l="-800" t="-1582" r="-320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21310"/>
            <a:ext cx="9144000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82656" cy="1371600"/>
          </a:xfrm>
        </p:spPr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3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5C0D43-1CDD-EA46-B12A-398F1E5379C6}"/>
              </a:ext>
            </a:extLst>
          </p:cNvPr>
          <p:cNvSpPr txBox="1"/>
          <p:nvPr/>
        </p:nvSpPr>
        <p:spPr>
          <a:xfrm>
            <a:off x="2265618" y="5606395"/>
            <a:ext cx="492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with the general topic of data wrangling and cleaning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73214-2F77-FD4D-ACBF-3453C17C036F}"/>
              </a:ext>
            </a:extLst>
          </p:cNvPr>
          <p:cNvSpPr txBox="1"/>
          <p:nvPr/>
        </p:nvSpPr>
        <p:spPr>
          <a:xfrm>
            <a:off x="37199" y="6488668"/>
            <a:ext cx="492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Many slides from Amol Deshpande (UMD)</a:t>
            </a:r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/>
            <a:r>
              <a:rPr lang="en-US" dirty="0"/>
              <a:t>Also often called ETL (Extract-Transform-Load) process</a:t>
            </a:r>
          </a:p>
          <a:p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Scraping: extracting information from sources, e.g., webpages, spreadsheets</a:t>
            </a:r>
          </a:p>
          <a:p>
            <a:pPr lvl="1"/>
            <a:r>
              <a:rPr lang="en-US" dirty="0"/>
              <a:t>Data transformation: to get it into the right structure</a:t>
            </a:r>
          </a:p>
          <a:p>
            <a:pPr lvl="1"/>
            <a:r>
              <a:rPr lang="en-US" dirty="0"/>
              <a:t>Data integration: combine information from multiple sources</a:t>
            </a:r>
          </a:p>
          <a:p>
            <a:pPr lvl="1"/>
            <a:r>
              <a:rPr lang="en-US" dirty="0"/>
              <a:t>Information extraction: extracting structured information from unstructured/text sources</a:t>
            </a:r>
          </a:p>
          <a:p>
            <a:pPr lvl="1"/>
            <a:r>
              <a:rPr lang="en-US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24318"/>
            <a:ext cx="7932737" cy="49417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Also often called ETL (Extract-Transform-Load) process</a:t>
            </a:r>
          </a:p>
          <a:p>
            <a:pPr>
              <a:lnSpc>
                <a:spcPct val="160000"/>
              </a:lnSpc>
            </a:pPr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Scraping: extracting information from sources, e.g., webpages, spreadsheets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transformation: to get it into the right structure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Information extraction: extracting structured information from unstructured/text sources</a:t>
            </a:r>
          </a:p>
          <a:p>
            <a:pPr lvl="1"/>
            <a:r>
              <a:rPr lang="en-US" b="1" dirty="0"/>
              <a:t>Data integration: combine information from multiple sources</a:t>
            </a:r>
          </a:p>
          <a:p>
            <a:pPr lvl="1"/>
            <a:r>
              <a:rPr lang="en-US" b="1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7904" y="3262462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Already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3029" y="4825424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In a few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92447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8702676" cy="68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1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endParaRPr lang="en-US" dirty="0"/>
          </a:p>
          <a:p>
            <a:r>
              <a:rPr lang="en-US" dirty="0"/>
              <a:t>A mish-mash of tools typically used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(UNIX grep/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, Pandas)</a:t>
            </a:r>
          </a:p>
          <a:p>
            <a:pPr lvl="1"/>
            <a:r>
              <a:rPr lang="en-US" dirty="0"/>
              <a:t>Ad hoc programs for cleaning data, depending on the exact type of errors</a:t>
            </a:r>
          </a:p>
          <a:p>
            <a:pPr lvl="1"/>
            <a:r>
              <a:rPr lang="en-US" dirty="0"/>
              <a:t>Different types of transformation tools </a:t>
            </a:r>
          </a:p>
          <a:p>
            <a:pPr lvl="1"/>
            <a:r>
              <a:rPr lang="en-US" dirty="0"/>
              <a:t>Visualization and exploratory data analysis to understand and remove outliers/noise</a:t>
            </a:r>
          </a:p>
          <a:p>
            <a:pPr lvl="1"/>
            <a:r>
              <a:rPr lang="en-US" dirty="0"/>
              <a:t>Several tools for setting up the actual pipelines, assuming the individual steps are setup (e.g., </a:t>
            </a:r>
            <a:r>
              <a:rPr lang="en-US" dirty="0" err="1"/>
              <a:t>Talend</a:t>
            </a:r>
            <a:r>
              <a:rPr lang="en-US" dirty="0"/>
              <a:t>, AWS Glue)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79976" cy="4373563"/>
          </a:xfrm>
        </p:spPr>
        <p:txBody>
          <a:bodyPr/>
          <a:lstStyle/>
          <a:p>
            <a:r>
              <a:rPr lang="en-US" dirty="0"/>
              <a:t>Mini-Project #1 is due tomorrow night!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dirty="0">
                <a:hlinkClick r:id="rId3"/>
              </a:rPr>
              <a:t>https://github.com/cmsc320/fall2019/tree/master/project1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r>
              <a:rPr lang="en-US" dirty="0"/>
              <a:t>Mini-Project #2 will be posted at some point later this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will be linked to from ELMS and on GitHub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Due </a:t>
            </a:r>
            <a:r>
              <a:rPr lang="en-US" b="0" dirty="0">
                <a:solidFill>
                  <a:schemeClr val="tx2"/>
                </a:solidFill>
              </a:rPr>
              <a:t>TBD in October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54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03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22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2057400"/>
            <a:ext cx="2895600" cy="4362450"/>
            <a:chOff x="144" y="1296"/>
            <a:chExt cx="1824" cy="2748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144" y="2496"/>
              <a:ext cx="1824" cy="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Discovering</a:t>
              </a:r>
              <a:r>
                <a:rPr lang="en-US" altLang="x-none"/>
                <a:t> information sources (e.g. deep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Gathering</a:t>
              </a:r>
              <a:r>
                <a:rPr lang="en-US" altLang="x-none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15000" y="2133600"/>
            <a:ext cx="3200400" cy="4408488"/>
            <a:chOff x="3600" y="1344"/>
            <a:chExt cx="2016" cy="2777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00" y="1872"/>
              <a:ext cx="7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016" cy="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Querying</a:t>
              </a:r>
              <a:r>
                <a:rPr lang="en-US" altLang="x-none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Data mining &amp; analyzing</a:t>
              </a:r>
              <a:r>
                <a:rPr lang="en-US" altLang="x-none" i="1"/>
                <a:t> </a:t>
              </a:r>
              <a:r>
                <a:rPr lang="en-US" altLang="x-none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276600" y="1905000"/>
            <a:ext cx="2362200" cy="3949700"/>
            <a:chOff x="2064" y="1200"/>
            <a:chExt cx="1488" cy="248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064" y="1872"/>
              <a:ext cx="7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200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71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23532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Combine data residing in different sources and provide users with a unified view of these data for querying or analysis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/>
              <a:t>local schemas</a:t>
            </a:r>
            <a:r>
              <a:rPr lang="en-US" dirty="0"/>
              <a:t> (much work assumes relational schemas, but some work on XML as well)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/>
              <a:t>mediated schema</a:t>
            </a:r>
            <a:r>
              <a:rPr lang="en-US" dirty="0"/>
              <a:t> or </a:t>
            </a:r>
            <a:r>
              <a:rPr lang="en-US" b="1" dirty="0"/>
              <a:t>global schema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6" y="106045"/>
            <a:ext cx="7142813" cy="914718"/>
          </a:xfrm>
        </p:spPr>
        <p:txBody>
          <a:bodyPr>
            <a:normAutofit/>
          </a:bodyPr>
          <a:lstStyle/>
          <a:p>
            <a:r>
              <a:rPr lang="en-US" dirty="0"/>
              <a:t>1. Data Warehousing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r>
              <a:rPr lang="en-US" dirty="0"/>
              <a:t>Typical workflow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  <a:p>
            <a:pPr lvl="1"/>
            <a:r>
              <a:rPr lang="en-US" dirty="0"/>
              <a:t>Somewhat old: data is mostly coming from structured sources</a:t>
            </a:r>
          </a:p>
          <a:p>
            <a:pPr lvl="1"/>
            <a:r>
              <a:rPr lang="en-US" dirty="0"/>
              <a:t>For a data scientist, the data scraping is equally important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385933"/>
            <a:ext cx="7647214" cy="54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08915" y="1687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54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9743" cy="1371600"/>
          </a:xfrm>
        </p:spPr>
        <p:txBody>
          <a:bodyPr/>
          <a:lstStyle/>
          <a:p>
            <a:r>
              <a:rPr lang="en-US" dirty="0"/>
              <a:t>2. In-place integration</a:t>
            </a:r>
            <a:endParaRPr lang="en-US" altLang="x-none" dirty="0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124200" y="2895600"/>
            <a:ext cx="2560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5657850" y="5372100"/>
            <a:ext cx="1100138" cy="1050925"/>
            <a:chOff x="432" y="3504"/>
            <a:chExt cx="693" cy="662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457200" y="5372100"/>
            <a:ext cx="1100138" cy="1050925"/>
            <a:chOff x="432" y="3504"/>
            <a:chExt cx="693" cy="662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2190750" y="5372100"/>
            <a:ext cx="1100138" cy="1050925"/>
            <a:chOff x="432" y="3504"/>
            <a:chExt cx="693" cy="662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3924300" y="5372100"/>
            <a:ext cx="1100138" cy="1050925"/>
            <a:chOff x="432" y="3504"/>
            <a:chExt cx="693" cy="662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7391400" y="5372100"/>
            <a:ext cx="1100138" cy="1050925"/>
            <a:chOff x="432" y="3504"/>
            <a:chExt cx="693" cy="662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1371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2819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4495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5181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5791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524002" y="1828801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304800" y="5105400"/>
            <a:ext cx="7283450" cy="457200"/>
            <a:chOff x="192" y="3216"/>
            <a:chExt cx="4588" cy="288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2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77960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lvl="1"/>
            <a:r>
              <a:rPr lang="en-US" dirty="0"/>
              <a:t>Relatively easier problem - only need one-way-mappings</a:t>
            </a:r>
          </a:p>
          <a:p>
            <a:pPr lvl="1"/>
            <a:r>
              <a:rPr lang="en-US" dirty="0"/>
              <a:t>Query performance predictable and under your control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</a:t>
            </a:r>
          </a:p>
          <a:p>
            <a:pPr lvl="1"/>
            <a:r>
              <a:rPr lang="en-US" dirty="0"/>
              <a:t>Not as efficient and clean as data warehousing, but a better fit for dynamic data</a:t>
            </a:r>
          </a:p>
          <a:p>
            <a:pPr lvl="1"/>
            <a:r>
              <a:rPr lang="en-US" dirty="0"/>
              <a:t>Or when data warehousing is not feasible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Integration: Key Challenges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extraction, reconciliation, and cleaning </a:t>
            </a:r>
          </a:p>
          <a:p>
            <a:pPr lvl="1"/>
            <a:r>
              <a:rPr lang="en-US" dirty="0"/>
              <a:t>Get the data from each source in a structured form</a:t>
            </a:r>
          </a:p>
          <a:p>
            <a:pPr lvl="1"/>
            <a:r>
              <a:rPr lang="en-US" dirty="0"/>
              <a:t>Often need to use wrappers to extract data from web sources</a:t>
            </a:r>
          </a:p>
          <a:p>
            <a:pPr lvl="1"/>
            <a:r>
              <a:rPr lang="en-US" dirty="0"/>
              <a:t>May need to define a schema</a:t>
            </a:r>
          </a:p>
          <a:p>
            <a:r>
              <a:rPr lang="en-US" dirty="0"/>
              <a:t>Schema alignment and mapping </a:t>
            </a:r>
          </a:p>
          <a:p>
            <a:pPr lvl="1"/>
            <a:r>
              <a:rPr lang="en-US" dirty="0"/>
              <a:t>Decide on the best mediated schema</a:t>
            </a:r>
          </a:p>
          <a:p>
            <a:pPr lvl="1"/>
            <a:r>
              <a:rPr lang="en-US" dirty="0"/>
              <a:t>Figure out mappings and matchings between the local schemas and the global schema</a:t>
            </a:r>
          </a:p>
          <a:p>
            <a:r>
              <a:rPr lang="en-US" dirty="0"/>
              <a:t>Answer queries over the global schema </a:t>
            </a:r>
          </a:p>
          <a:p>
            <a:pPr lvl="1"/>
            <a:r>
              <a:rPr lang="en-US" dirty="0"/>
              <a:t>In the second scenario, need to figure out how to map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r>
              <a:rPr lang="en-US" dirty="0"/>
              <a:t>Limitations in mechanisms for accessing sources </a:t>
            </a:r>
          </a:p>
          <a:p>
            <a:pPr lvl="1"/>
            <a:r>
              <a:rPr lang="en-US" dirty="0"/>
              <a:t>Many sources have limits on how you can access them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(e.g.,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sz="2800" dirty="0"/>
              <a:t>Schema Matching or Alignment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Goal: Identify corresponding elements in two schemas</a:t>
            </a:r>
          </a:p>
          <a:p>
            <a:pPr lvl="1"/>
            <a:r>
              <a:rPr lang="en-US" dirty="0"/>
              <a:t>As a first step toward constructing a global schema</a:t>
            </a:r>
          </a:p>
          <a:p>
            <a:pPr lvl="1"/>
            <a:r>
              <a:rPr lang="en-US" dirty="0"/>
              <a:t>Schema heterogeneity is a key roadblock</a:t>
            </a:r>
          </a:p>
          <a:p>
            <a:pPr lvl="2"/>
            <a:r>
              <a:rPr lang="en-US" dirty="0"/>
              <a:t>Different data sources speak their own schema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7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09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ADA8EB-F03F-A04A-90B2-0E2B813BD69B}"/>
              </a:ext>
            </a:extLst>
          </p:cNvPr>
          <p:cNvSpPr/>
          <p:nvPr/>
        </p:nvSpPr>
        <p:spPr>
          <a:xfrm>
            <a:off x="1804184" y="194533"/>
            <a:ext cx="5130800" cy="6856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Flashbacks to Project 1 …</a:t>
            </a:r>
          </a:p>
        </p:txBody>
      </p:sp>
    </p:spTree>
    <p:extLst>
      <p:ext uri="{BB962C8B-B14F-4D97-AF65-F5344CB8AC3E}">
        <p14:creationId xmlns:p14="http://schemas.microsoft.com/office/powerpoint/2010/main" val="1807366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805057" cy="1371600"/>
          </a:xfrm>
        </p:spPr>
        <p:txBody>
          <a:bodyPr>
            <a:normAutofit/>
          </a:bodyPr>
          <a:lstStyle/>
          <a:p>
            <a:r>
              <a:rPr lang="en-US" sz="2800"/>
              <a:t>Schema Matching or Alignment</a:t>
            </a:r>
            <a:endParaRPr lang="en-US" altLang="x-none" sz="2800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4191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1295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447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343400" y="1905908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410075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167438" y="3115583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183313" y="4039508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6305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389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981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1671638" y="5030108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5024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76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4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2A0783-6EE4-6A4B-8C68-8260C1303AB3}"/>
              </a:ext>
            </a:extLst>
          </p:cNvPr>
          <p:cNvSpPr/>
          <p:nvPr/>
        </p:nvSpPr>
        <p:spPr>
          <a:xfrm>
            <a:off x="435643" y="574767"/>
            <a:ext cx="3043646" cy="10972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Continued 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391609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Need to minimize the time needed to integrate a new data source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25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774021"/>
            <a:ext cx="8455525" cy="416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88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99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Single-source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Depends largely on the source</a:t>
            </a:r>
          </a:p>
          <a:p>
            <a:r>
              <a:rPr lang="en-US" dirty="0"/>
              <a:t>Databases can enforce constraints, whereas data extracted from files or spreadsheets, or scraped from webpages is much more messy</a:t>
            </a:r>
          </a:p>
          <a:p>
            <a:r>
              <a:rPr lang="en-US" dirty="0"/>
              <a:t>Types of problems: </a:t>
            </a:r>
          </a:p>
          <a:p>
            <a:pPr lvl="1"/>
            <a:r>
              <a:rPr lang="en-US" dirty="0"/>
              <a:t>Ill-formatted data, especially from webpages or files or spreadsheets</a:t>
            </a:r>
          </a:p>
          <a:p>
            <a:pPr lvl="1"/>
            <a:r>
              <a:rPr lang="en-US" dirty="0"/>
              <a:t>Missing or illegal values, Misspellings, Use of wrong fields, Extraction issues (not easy to separate out different fields)</a:t>
            </a:r>
          </a:p>
          <a:p>
            <a:pPr lvl="1"/>
            <a:r>
              <a:rPr lang="en-US" dirty="0"/>
              <a:t>Duplicated records, Contradicting Information, Referential Integrity Violations</a:t>
            </a:r>
          </a:p>
          <a:p>
            <a:pPr lvl="1"/>
            <a:r>
              <a:rPr lang="en-US" dirty="0"/>
              <a:t>Unclear default values (e.g., data entry software needs something)</a:t>
            </a:r>
          </a:p>
          <a:p>
            <a:pPr lvl="1"/>
            <a:r>
              <a:rPr lang="en-US" dirty="0"/>
              <a:t>Evolving schemas or classification schemes (for categorical attributes)</a:t>
            </a:r>
          </a:p>
          <a:p>
            <a:pPr lvl="1"/>
            <a:r>
              <a:rPr lang="en-US" dirty="0"/>
              <a:t>Outliers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607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3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Constraint-based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7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687286"/>
            <a:ext cx="7797546" cy="49506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values can be characterized by metrics such as center (e.g., mean), dispersion (e.g., standard deviation), and skew </a:t>
            </a:r>
          </a:p>
          <a:p>
            <a:r>
              <a:rPr lang="en-US" dirty="0"/>
              <a:t>Can be used to identify outliers</a:t>
            </a:r>
          </a:p>
          <a:p>
            <a:pPr lvl="1"/>
            <a:r>
              <a:rPr lang="en-US" dirty="0"/>
              <a:t>Must watch out for "masking": one extreme outlier may alter the metrics sufficiently to mask other outliers</a:t>
            </a:r>
          </a:p>
          <a:p>
            <a:pPr lvl="1"/>
            <a:r>
              <a:rPr lang="en-US" dirty="0"/>
              <a:t>Should use </a:t>
            </a:r>
            <a:r>
              <a:rPr lang="en-US" b="1" dirty="0"/>
              <a:t>robust statistics</a:t>
            </a:r>
            <a:r>
              <a:rPr lang="en-US" dirty="0"/>
              <a:t>: considers effect of corrupted data values on distributions – </a:t>
            </a:r>
            <a:r>
              <a:rPr lang="en-US" dirty="0">
                <a:solidFill>
                  <a:schemeClr val="tx2"/>
                </a:solidFill>
              </a:rPr>
              <a:t>we will talk about this in depth later</a:t>
            </a:r>
          </a:p>
          <a:p>
            <a:pPr lvl="1"/>
            <a:r>
              <a:rPr lang="en-US" dirty="0"/>
              <a:t>Robust center metrics: median, k% trimmed mean (discard lowest and highest k% values)</a:t>
            </a:r>
          </a:p>
          <a:p>
            <a:pPr lvl="1"/>
            <a:r>
              <a:rPr lang="en-US" dirty="0"/>
              <a:t>Robust dispersion: </a:t>
            </a:r>
          </a:p>
          <a:p>
            <a:pPr lvl="2"/>
            <a:r>
              <a:rPr lang="en-US" dirty="0"/>
              <a:t>Median Absolute Deviation (MAD): median distance of all the values from the median value</a:t>
            </a:r>
          </a:p>
          <a:p>
            <a:r>
              <a:rPr lang="en-US" dirty="0"/>
              <a:t>A reasonable approach to find outliers: any data points 1.4826x MAD away from median </a:t>
            </a:r>
          </a:p>
          <a:p>
            <a:pPr lvl="1"/>
            <a:r>
              <a:rPr lang="en-US" dirty="0"/>
              <a:t>The above assumes that data follows a </a:t>
            </a:r>
            <a:r>
              <a:rPr lang="en-US" b="1" dirty="0"/>
              <a:t>normal</a:t>
            </a:r>
            <a:r>
              <a:rPr lang="en-US" dirty="0"/>
              <a:t> distribution</a:t>
            </a:r>
          </a:p>
          <a:p>
            <a:pPr lvl="1"/>
            <a:r>
              <a:rPr lang="en-US" dirty="0"/>
              <a:t>May need to eyeball the data (e.g., plot a histogram) to decide if this is true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normality-based tests for outliers 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points that do not have many neighbors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r>
              <a:rPr lang="en-US" dirty="0"/>
              <a:t>Most of these techniques start breaking down as the dimensionality of the data increases </a:t>
            </a:r>
          </a:p>
          <a:p>
            <a:pPr lvl="1"/>
            <a:r>
              <a:rPr lang="en-US" i="1" dirty="0"/>
              <a:t>Curse of dimensionality</a:t>
            </a:r>
            <a:endParaRPr lang="en-US" dirty="0"/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Not as straightforward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Analogous to above, one set of techniques based on assuming data follows a </a:t>
            </a:r>
            <a:r>
              <a:rPr lang="en-US" i="1" dirty="0"/>
              <a:t>multi-variate normal distribution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Defined by a mean, </a:t>
            </a:r>
            <a:r>
              <a:rPr lang="en-US" dirty="0" err="1"/>
              <a:t>μ</a:t>
            </a:r>
            <a:r>
              <a:rPr lang="en-US" dirty="0"/>
              <a:t>, and a </a:t>
            </a:r>
            <a:r>
              <a:rPr lang="en-US" i="1" dirty="0"/>
              <a:t>covariance matrix</a:t>
            </a:r>
            <a:r>
              <a:rPr lang="en-US" dirty="0"/>
              <a:t>, </a:t>
            </a:r>
            <a:r>
              <a:rPr lang="en-US" dirty="0" err="1"/>
              <a:t>Σ</a:t>
            </a:r>
            <a:endParaRPr lang="en-US" dirty="0"/>
          </a:p>
          <a:p>
            <a:pPr lvl="1"/>
            <a:r>
              <a:rPr lang="en-US" b="1" dirty="0" err="1"/>
              <a:t>Mahalanobis</a:t>
            </a:r>
            <a:r>
              <a:rPr lang="en-US" b="1" dirty="0"/>
              <a:t> Depth of a point</a:t>
            </a:r>
            <a:r>
              <a:rPr lang="en-US" dirty="0"/>
              <a:t>: Square root of (x - </a:t>
            </a:r>
            <a:r>
              <a:rPr lang="en-US" dirty="0" err="1"/>
              <a:t>μ</a:t>
            </a:r>
            <a:r>
              <a:rPr lang="en-US" dirty="0"/>
              <a:t>)'Σ</a:t>
            </a:r>
            <a:r>
              <a:rPr lang="en-US" baseline="30000" dirty="0"/>
              <a:t>-1</a:t>
            </a:r>
            <a:r>
              <a:rPr lang="en-US" dirty="0"/>
              <a:t>(x - </a:t>
            </a:r>
            <a:r>
              <a:rPr lang="en-US" dirty="0" err="1"/>
              <a:t>μ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Measures how far the point x is from the multivariate normal distribution </a:t>
            </a:r>
          </a:p>
          <a:p>
            <a:pPr lvl="2"/>
            <a:r>
              <a:rPr lang="en-US" dirty="0"/>
              <a:t>Look for points that are too far away</a:t>
            </a:r>
          </a:p>
          <a:p>
            <a:r>
              <a:rPr lang="en-US" dirty="0"/>
              <a:t>Mean/Covariance are not </a:t>
            </a:r>
            <a:r>
              <a:rPr lang="en-US" i="1" dirty="0"/>
              <a:t>robust</a:t>
            </a:r>
            <a:r>
              <a:rPr lang="en-US" dirty="0"/>
              <a:t> -- they are sensitive to outliers </a:t>
            </a:r>
          </a:p>
          <a:p>
            <a:pPr lvl="1"/>
            <a:r>
              <a:rPr lang="en-US" dirty="0"/>
              <a:t>Iterative approach: remove points with high </a:t>
            </a:r>
            <a:r>
              <a:rPr lang="en-US" dirty="0" err="1"/>
              <a:t>Mahalanobis</a:t>
            </a:r>
            <a:r>
              <a:rPr lang="en-US" dirty="0"/>
              <a:t> distance, </a:t>
            </a:r>
            <a:r>
              <a:rPr lang="en-US" dirty="0" err="1"/>
              <a:t>recompute</a:t>
            </a:r>
            <a:r>
              <a:rPr lang="en-US" dirty="0"/>
              <a:t> the mean and covariance</a:t>
            </a:r>
          </a:p>
          <a:p>
            <a:pPr lvl="1"/>
            <a:r>
              <a:rPr lang="en-US" dirty="0"/>
              <a:t>Several other general approaches discussed in the reference above (by </a:t>
            </a:r>
            <a:r>
              <a:rPr lang="en-US" dirty="0" err="1"/>
              <a:t>Hellerstein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clear guidelines here -- need to try different techniques based on the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7607" cy="1371600"/>
          </a:xfrm>
        </p:spPr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826996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2290" name="Picture 2" descr="https://github.com/umddb/datascience-fall14/raw/master/lecture-notes/multimedia/outlier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6905" y="1515872"/>
            <a:ext cx="6705600" cy="53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87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707253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64" y="1346200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8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Other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Timeseries</a:t>
            </a:r>
            <a:r>
              <a:rPr lang="en-US" dirty="0"/>
              <a:t> outliers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</a:t>
            </a:r>
            <a:r>
              <a:rPr lang="en-US" dirty="0" err="1"/>
              <a:t>timeseries</a:t>
            </a:r>
            <a:r>
              <a:rPr lang="en-US" dirty="0"/>
              <a:t> data</a:t>
            </a:r>
          </a:p>
          <a:p>
            <a:r>
              <a:rPr lang="en-US" dirty="0"/>
              <a:t>Frequency-based outliers</a:t>
            </a:r>
          </a:p>
          <a:p>
            <a:pPr lvl="1"/>
            <a:r>
              <a:rPr lang="en-US" dirty="0"/>
              <a:t>An item is considered a "heavy hitter" if it is much more frequent than other items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 </a:t>
            </a:r>
          </a:p>
          <a:p>
            <a:pPr lvl="2"/>
            <a:r>
              <a:rPr lang="en-US" dirty="0"/>
              <a:t>Approximation techniques often used</a:t>
            </a:r>
          </a:p>
          <a:p>
            <a:pPr lvl="2"/>
            <a:r>
              <a:rPr lang="en-US" dirty="0"/>
              <a:t>To be discussed sometime later in the class</a:t>
            </a:r>
          </a:p>
          <a:p>
            <a:r>
              <a:rPr lang="en-US" dirty="0"/>
              <a:t>Things generally not as straightforward with other types of data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9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Schema mapping and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Constraint-based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Entity Resolution/Record Linkage/Data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Entity Resolution Tutorial</a:t>
            </a:r>
            <a:endParaRPr lang="en-US" dirty="0"/>
          </a:p>
          <a:p>
            <a:r>
              <a:rPr lang="en-US" dirty="0"/>
              <a:t>Identify different manifestations of the same real world object</a:t>
            </a:r>
          </a:p>
          <a:p>
            <a:pPr lvl="1"/>
            <a:r>
              <a:rPr lang="en-US" dirty="0"/>
              <a:t>Also called: identity reconciliation, record linkage, deduplication, fuzzy matching, Object consolidation, </a:t>
            </a:r>
            <a:r>
              <a:rPr lang="en-US" dirty="0" err="1"/>
              <a:t>Coreference</a:t>
            </a:r>
            <a:r>
              <a:rPr lang="en-US" dirty="0"/>
              <a:t> resolution, and several others</a:t>
            </a:r>
          </a:p>
          <a:p>
            <a:r>
              <a:rPr lang="en-US" dirty="0"/>
              <a:t>Motivating examples: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</a:p>
          <a:p>
            <a:pPr lvl="1"/>
            <a:r>
              <a:rPr lang="en-US" dirty="0"/>
              <a:t>Postal addresses</a:t>
            </a:r>
          </a:p>
          <a:p>
            <a:pPr lvl="1"/>
            <a:r>
              <a:rPr lang="en-US" dirty="0"/>
              <a:t>Entity recognition in NLP/Information Extraction</a:t>
            </a:r>
          </a:p>
          <a:p>
            <a:pPr lvl="1"/>
            <a:r>
              <a:rPr lang="en-US" dirty="0"/>
              <a:t>Identifying companies in financial records</a:t>
            </a:r>
          </a:p>
          <a:p>
            <a:pPr lvl="1"/>
            <a:r>
              <a:rPr lang="en-US" dirty="0"/>
              <a:t>Comparison shopping</a:t>
            </a:r>
          </a:p>
          <a:p>
            <a:pPr lvl="1"/>
            <a:r>
              <a:rPr lang="en-US" dirty="0"/>
              <a:t>Author disambiguation in citation data</a:t>
            </a:r>
          </a:p>
          <a:p>
            <a:pPr lvl="1"/>
            <a:r>
              <a:rPr lang="en-US" dirty="0"/>
              <a:t>Connecting up accounts on online networks</a:t>
            </a:r>
          </a:p>
          <a:p>
            <a:pPr lvl="1"/>
            <a:r>
              <a:rPr lang="en-US" dirty="0"/>
              <a:t>Crime/Fraud Detection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</a:t>
            </a:r>
          </a:p>
          <a:p>
            <a:pPr lvl="1"/>
            <a:r>
              <a:rPr lang="en-US" dirty="0"/>
              <a:t>Often actions taken based on extracted data</a:t>
            </a:r>
          </a:p>
          <a:p>
            <a:pPr lvl="1"/>
            <a:r>
              <a:rPr lang="en-US" dirty="0"/>
              <a:t>Cleaning up data by entity resolution can show structure that may not be apparent before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Such data is naturally ambiguous (e.g., names, postal addresses)</a:t>
            </a:r>
          </a:p>
          <a:p>
            <a:pPr lvl="1"/>
            <a:r>
              <a:rPr lang="en-US" dirty="0"/>
              <a:t>Abbreviations/data truncation</a:t>
            </a:r>
          </a:p>
          <a:p>
            <a:pPr lvl="1"/>
            <a:r>
              <a:rPr lang="en-US" dirty="0"/>
              <a:t>Data entry errors, Missing values, Data formatting issues complicate the problem</a:t>
            </a:r>
          </a:p>
          <a:p>
            <a:pPr lvl="1"/>
            <a:r>
              <a:rPr lang="en-US" dirty="0"/>
              <a:t>Heterogeneous data from many diverse sources</a:t>
            </a:r>
          </a:p>
          <a:p>
            <a:r>
              <a:rPr lang="en-US" dirty="0"/>
              <a:t>No magic bullet here !!</a:t>
            </a:r>
          </a:p>
          <a:p>
            <a:pPr lvl="1"/>
            <a:r>
              <a:rPr lang="en-US" dirty="0"/>
              <a:t>Approaches fairly domain-specific</a:t>
            </a:r>
          </a:p>
          <a:p>
            <a:pPr lvl="1"/>
            <a:r>
              <a:rPr lang="en-US" dirty="0"/>
              <a:t>Be prepared to do a fair amount of manual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Deduplication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8450" y="5397500"/>
            <a:ext cx="2857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7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2886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 </a:t>
            </a:r>
          </a:p>
          <a:p>
            <a:r>
              <a:rPr lang="en-US" dirty="0"/>
              <a:t>Record Linkage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</a:t>
            </a:r>
          </a:p>
          <a:p>
            <a:pPr lvl="1"/>
            <a:r>
              <a:rPr lang="en-US" dirty="0"/>
              <a:t>Typically assume that the two databases are fairly clean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8434" name="Picture 2" descr="https://github.com/umddb/datascience-fall14/raw/master/lecture-notes/multimedia/er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407" y="5083925"/>
            <a:ext cx="2967464" cy="16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3439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Reference Matching</a:t>
            </a:r>
          </a:p>
          <a:p>
            <a:pPr lvl="1"/>
            <a:r>
              <a:rPr lang="en-US" dirty="0"/>
              <a:t>Match "references" to clean records in a reference table</a:t>
            </a:r>
          </a:p>
          <a:p>
            <a:pPr lvl="1"/>
            <a:r>
              <a:rPr lang="en-US" dirty="0"/>
              <a:t>Commonly comes up in "entity recognition" (e.g., matching newspaper article mentions to names of people)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9458" name="Picture 2" descr="https://github.com/umddb/datascience-fall14/raw/master/lecture-notes/multimedia/er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390" y="5082689"/>
            <a:ext cx="3162471" cy="17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4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Comprehensive treatment: Data Matching; P. Christen; 2012 (Springer Books -- not available for free)</a:t>
            </a:r>
          </a:p>
          <a:p>
            <a:r>
              <a:rPr lang="en-US" dirty="0"/>
              <a:t>One of the key issues is finding similarities between two references</a:t>
            </a:r>
          </a:p>
          <a:p>
            <a:pPr lvl="1"/>
            <a:r>
              <a:rPr lang="en-US" dirty="0"/>
              <a:t>What similarity function to use?</a:t>
            </a:r>
          </a:p>
          <a:p>
            <a:r>
              <a:rPr lang="en-US" dirty="0"/>
              <a:t>Edit Distance Functions</a:t>
            </a:r>
          </a:p>
          <a:p>
            <a:pPr lvl="1"/>
            <a:r>
              <a:rPr lang="en-US" dirty="0" err="1"/>
              <a:t>Levenstein</a:t>
            </a:r>
            <a:r>
              <a:rPr lang="en-US" dirty="0"/>
              <a:t>: min number of changes to go from one reference to another </a:t>
            </a:r>
          </a:p>
          <a:p>
            <a:pPr lvl="2"/>
            <a:r>
              <a:rPr lang="en-US" dirty="0"/>
              <a:t>A change is defined to be: a single character insertion or deletion or substitution</a:t>
            </a:r>
          </a:p>
          <a:p>
            <a:pPr lvl="2"/>
            <a:r>
              <a:rPr lang="en-US" dirty="0"/>
              <a:t>May add transposition</a:t>
            </a:r>
          </a:p>
          <a:p>
            <a:pPr lvl="1"/>
            <a:r>
              <a:rPr lang="en-US" dirty="0"/>
              <a:t>Many adjustments to the basic idea proposed (e.g., higher weights to changes at the start)</a:t>
            </a:r>
          </a:p>
          <a:p>
            <a:pPr lvl="1"/>
            <a:r>
              <a:rPr lang="en-US" dirty="0"/>
              <a:t>Not cheap to compute, especially for millions of pairs</a:t>
            </a:r>
          </a:p>
          <a:p>
            <a:r>
              <a:rPr lang="en-US" dirty="0"/>
              <a:t>Set Similarity</a:t>
            </a:r>
          </a:p>
          <a:p>
            <a:pPr lvl="1"/>
            <a:r>
              <a:rPr lang="en-US" dirty="0"/>
              <a:t>Some function of intersection size and union size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Jaccard</a:t>
            </a:r>
            <a:r>
              <a:rPr lang="en-US" dirty="0"/>
              <a:t> distance = size of intersection/size of union</a:t>
            </a:r>
          </a:p>
          <a:p>
            <a:pPr lvl="1"/>
            <a:r>
              <a:rPr lang="en-US" dirty="0"/>
              <a:t>Much faster to compute</a:t>
            </a:r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Q-Grams</a:t>
            </a:r>
          </a:p>
          <a:p>
            <a:pPr lvl="1"/>
            <a:r>
              <a:rPr lang="en-US" dirty="0"/>
              <a:t>Find all length-q substrings in each string</a:t>
            </a:r>
          </a:p>
          <a:p>
            <a:pPr lvl="1"/>
            <a:r>
              <a:rPr lang="en-US" dirty="0"/>
              <a:t>Use set/vector similarity on the resulting set</a:t>
            </a:r>
          </a:p>
          <a:p>
            <a:r>
              <a:rPr lang="en-US" dirty="0"/>
              <a:t>Several approaches that combine the above (especially q-grams and edit distance, e.g., </a:t>
            </a:r>
            <a:r>
              <a:rPr lang="en-US" dirty="0" err="1"/>
              <a:t>Jaro</a:t>
            </a:r>
            <a:r>
              <a:rPr lang="en-US" dirty="0"/>
              <a:t>-Winkler)</a:t>
            </a: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</a:t>
            </a:r>
          </a:p>
          <a:p>
            <a:pPr lvl="1"/>
            <a:r>
              <a:rPr lang="en-US" dirty="0"/>
              <a:t>Homophones should be encoded to the same representation so spelling errors can be handled</a:t>
            </a:r>
          </a:p>
          <a:p>
            <a:pPr lvl="1"/>
            <a:r>
              <a:rPr lang="en-US" dirty="0"/>
              <a:t>Robert and Rupert get assigned the same code (R163), but Rubin yields R150</a:t>
            </a:r>
          </a:p>
          <a:p>
            <a:r>
              <a:rPr lang="en-US" dirty="0"/>
              <a:t>May need to use Translation Tables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</a:t>
            </a:r>
          </a:p>
          <a:p>
            <a:pPr lvl="1"/>
            <a:r>
              <a:rPr lang="en-US" dirty="0"/>
              <a:t>Also much work on computing distances between XML documents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22197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76394"/>
            <a:ext cx="7620000" cy="5149770"/>
          </a:xfrm>
        </p:spPr>
        <p:txBody>
          <a:bodyPr/>
          <a:lstStyle/>
          <a:p>
            <a:r>
              <a:rPr lang="en-US" dirty="0"/>
              <a:t>Simple threshold method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947" y="3351298"/>
            <a:ext cx="6288505" cy="33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33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May want to give more weight to matches involving rarer words</a:t>
            </a:r>
          </a:p>
          <a:p>
            <a:pPr lvl="1"/>
            <a:r>
              <a:rPr lang="en-US" dirty="0"/>
              <a:t>More naturally applicable to record linkage problem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</a:t>
            </a:r>
          </a:p>
          <a:p>
            <a:pPr lvl="1"/>
            <a:r>
              <a:rPr lang="en-US" dirty="0"/>
              <a:t>Can formalize this as "probabilistic record linkage”</a:t>
            </a:r>
          </a:p>
          <a:p>
            <a:r>
              <a:rPr lang="en-US" dirty="0"/>
              <a:t>Constraints: May need to be satisfied, but can also be used to find matches</a:t>
            </a:r>
          </a:p>
          <a:p>
            <a:pPr lvl="1"/>
            <a:r>
              <a:rPr lang="en-US" dirty="0"/>
              <a:t>Often have constraints on the matching possibilities</a:t>
            </a:r>
          </a:p>
          <a:p>
            <a:pPr lvl="1"/>
            <a:r>
              <a:rPr lang="en-US" dirty="0"/>
              <a:t>Transitivity: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Clustering-based ER Techniques:</a:t>
            </a:r>
          </a:p>
          <a:p>
            <a:pPr lvl="1"/>
            <a:r>
              <a:rPr lang="en-US" dirty="0"/>
              <a:t>Deduplication is basically a clustering problem</a:t>
            </a:r>
          </a:p>
          <a:p>
            <a:pPr lvl="1"/>
            <a:r>
              <a:rPr lang="en-US" dirty="0"/>
              <a:t>Can use clustering algorithms for this purpose</a:t>
            </a:r>
          </a:p>
          <a:p>
            <a:pPr lvl="1"/>
            <a:r>
              <a:rPr lang="en-US" dirty="0"/>
              <a:t>But most clusters are very small (in fact of size = 1)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Humans are often better at this task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</a:t>
            </a:r>
          </a:p>
          <a:p>
            <a:pPr lvl="1"/>
            <a:r>
              <a:rPr lang="en-US" dirty="0"/>
              <a:t>Quite heavily used commercially (e.g., to disambiguate products, restaurants,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9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</a:t>
            </a:r>
          </a:p>
          <a:p>
            <a:pPr lvl="1"/>
            <a:r>
              <a:rPr lang="en-US" dirty="0"/>
              <a:t>Must reduce the search space</a:t>
            </a:r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Summary Statistics &amp;Visualization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356" y="4032354"/>
            <a:ext cx="4458741" cy="250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42702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29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9856" y="4750531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78607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31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53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79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54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259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84619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059852" y="5462751"/>
            <a:ext cx="2408854" cy="551889"/>
            <a:chOff x="2901950" y="4219575"/>
            <a:chExt cx="32694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34548" y="5462751"/>
            <a:ext cx="2408854" cy="551889"/>
            <a:chOff x="2901950" y="4219575"/>
            <a:chExt cx="32694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0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20076</TotalTime>
  <Words>3991</Words>
  <Application>Microsoft Macintosh PowerPoint</Application>
  <PresentationFormat>On-screen Show (4:3)</PresentationFormat>
  <Paragraphs>694</Paragraphs>
  <Slides>56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Arial Black</vt:lpstr>
      <vt:lpstr>Calibri</vt:lpstr>
      <vt:lpstr>Cambria Math</vt:lpstr>
      <vt:lpstr>Comic Sans MS</vt:lpstr>
      <vt:lpstr>Symbol</vt:lpstr>
      <vt:lpstr>Tahoma</vt:lpstr>
      <vt:lpstr>Times New Roman</vt:lpstr>
      <vt:lpstr>Essential</vt:lpstr>
      <vt:lpstr>Introduction to  Data Science</vt:lpstr>
      <vt:lpstr>Announcements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Rest of Today’s Lecture</vt:lpstr>
      <vt:lpstr>Overview</vt:lpstr>
      <vt:lpstr>Overview</vt:lpstr>
      <vt:lpstr>Overview</vt:lpstr>
      <vt:lpstr>Overview</vt:lpstr>
      <vt:lpstr>Outline</vt:lpstr>
      <vt:lpstr>Outline</vt:lpstr>
      <vt:lpstr>Data Integration</vt:lpstr>
      <vt:lpstr>Data Integration</vt:lpstr>
      <vt:lpstr>1. Data Warehousing</vt:lpstr>
      <vt:lpstr>2. 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Single-source problems</vt:lpstr>
      <vt:lpstr>Data quality Problems</vt:lpstr>
      <vt:lpstr>Multi-source problems</vt:lpstr>
      <vt:lpstr>Outline</vt:lpstr>
      <vt:lpstr>Univariate outliers</vt:lpstr>
      <vt:lpstr>Univariate outliers</vt:lpstr>
      <vt:lpstr>Multivariate outliers</vt:lpstr>
      <vt:lpstr>outliers</vt:lpstr>
      <vt:lpstr>outliers</vt:lpstr>
      <vt:lpstr>Other outliers</vt:lpstr>
      <vt:lpstr>Wrap-up</vt:lpstr>
      <vt:lpstr>Data Cleaning: Outlier Resolution</vt:lpstr>
      <vt:lpstr>Data Cleaning: Outlier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  <vt:lpstr>Next Class: Summary Statistics &amp;Visualization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2525</cp:revision>
  <cp:lastPrinted>2018-09-27T18:08:41Z</cp:lastPrinted>
  <dcterms:created xsi:type="dcterms:W3CDTF">2013-03-05T15:39:19Z</dcterms:created>
  <dcterms:modified xsi:type="dcterms:W3CDTF">2019-09-24T02:08:11Z</dcterms:modified>
</cp:coreProperties>
</file>